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7">
  <p:sldMasterIdLst>
    <p:sldMasterId id="2147483708" r:id="rId1"/>
  </p:sldMasterIdLst>
  <p:notesMasterIdLst>
    <p:notesMasterId r:id="rId33"/>
  </p:notesMasterIdLst>
  <p:sldIdLst>
    <p:sldId id="256" r:id="rId2"/>
    <p:sldId id="261" r:id="rId3"/>
    <p:sldId id="262" r:id="rId4"/>
    <p:sldId id="268" r:id="rId5"/>
    <p:sldId id="257" r:id="rId6"/>
    <p:sldId id="267" r:id="rId7"/>
    <p:sldId id="258" r:id="rId8"/>
    <p:sldId id="259" r:id="rId9"/>
    <p:sldId id="263" r:id="rId10"/>
    <p:sldId id="264" r:id="rId11"/>
    <p:sldId id="269" r:id="rId12"/>
    <p:sldId id="266" r:id="rId13"/>
    <p:sldId id="277" r:id="rId14"/>
    <p:sldId id="278" r:id="rId15"/>
    <p:sldId id="279" r:id="rId16"/>
    <p:sldId id="284" r:id="rId17"/>
    <p:sldId id="280" r:id="rId18"/>
    <p:sldId id="281" r:id="rId19"/>
    <p:sldId id="282" r:id="rId20"/>
    <p:sldId id="276" r:id="rId21"/>
    <p:sldId id="283" r:id="rId22"/>
    <p:sldId id="273" r:id="rId23"/>
    <p:sldId id="274" r:id="rId24"/>
    <p:sldId id="275" r:id="rId25"/>
    <p:sldId id="285" r:id="rId26"/>
    <p:sldId id="286" r:id="rId27"/>
    <p:sldId id="287" r:id="rId28"/>
    <p:sldId id="272" r:id="rId29"/>
    <p:sldId id="271" r:id="rId30"/>
    <p:sldId id="270" r:id="rId31"/>
    <p:sldId id="26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A0BF96-C72C-4CBF-A2FA-CEF47F5FA6D1}" v="3" dt="2025-04-15T14:14:38.4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94660"/>
  </p:normalViewPr>
  <p:slideViewPr>
    <p:cSldViewPr snapToGrid="0">
      <p:cViewPr varScale="1">
        <p:scale>
          <a:sx n="78" d="100"/>
          <a:sy n="78" d="100"/>
        </p:scale>
        <p:origin x="38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diq shaik" userId="4f3af03ef161b555" providerId="LiveId" clId="{90A0BF96-C72C-4CBF-A2FA-CEF47F5FA6D1}"/>
    <pc:docChg chg="custSel modSld">
      <pc:chgData name="sadiq shaik" userId="4f3af03ef161b555" providerId="LiveId" clId="{90A0BF96-C72C-4CBF-A2FA-CEF47F5FA6D1}" dt="2025-04-15T14:14:54.175" v="14" actId="14100"/>
      <pc:docMkLst>
        <pc:docMk/>
      </pc:docMkLst>
      <pc:sldChg chg="addSp delSp modSp mod">
        <pc:chgData name="sadiq shaik" userId="4f3af03ef161b555" providerId="LiveId" clId="{90A0BF96-C72C-4CBF-A2FA-CEF47F5FA6D1}" dt="2025-04-15T14:14:54.175" v="14" actId="14100"/>
        <pc:sldMkLst>
          <pc:docMk/>
          <pc:sldMk cId="1267537242" sldId="279"/>
        </pc:sldMkLst>
        <pc:picChg chg="add del mod">
          <ac:chgData name="sadiq shaik" userId="4f3af03ef161b555" providerId="LiveId" clId="{90A0BF96-C72C-4CBF-A2FA-CEF47F5FA6D1}" dt="2025-04-15T14:14:06.759" v="9" actId="21"/>
          <ac:picMkLst>
            <pc:docMk/>
            <pc:sldMk cId="1267537242" sldId="279"/>
            <ac:picMk id="3" creationId="{9A2CE0C5-3CB5-B6CA-836A-8413D81AB559}"/>
          </ac:picMkLst>
        </pc:picChg>
        <pc:picChg chg="add mod">
          <ac:chgData name="sadiq shaik" userId="4f3af03ef161b555" providerId="LiveId" clId="{90A0BF96-C72C-4CBF-A2FA-CEF47F5FA6D1}" dt="2025-04-15T14:14:54.175" v="14" actId="14100"/>
          <ac:picMkLst>
            <pc:docMk/>
            <pc:sldMk cId="1267537242" sldId="279"/>
            <ac:picMk id="4" creationId="{CFB34464-7CD1-1173-3B19-234EFE059674}"/>
          </ac:picMkLst>
        </pc:picChg>
        <pc:picChg chg="del">
          <ac:chgData name="sadiq shaik" userId="4f3af03ef161b555" providerId="LiveId" clId="{90A0BF96-C72C-4CBF-A2FA-CEF47F5FA6D1}" dt="2025-04-15T14:13:24.661" v="1" actId="21"/>
          <ac:picMkLst>
            <pc:docMk/>
            <pc:sldMk cId="1267537242" sldId="279"/>
            <ac:picMk id="9" creationId="{55776E81-8F5C-4367-7DED-B5A3271EA6BE}"/>
          </ac:picMkLst>
        </pc:picChg>
      </pc:sldChg>
      <pc:sldChg chg="addSp delSp modSp mod">
        <pc:chgData name="sadiq shaik" userId="4f3af03ef161b555" providerId="LiveId" clId="{90A0BF96-C72C-4CBF-A2FA-CEF47F5FA6D1}" dt="2025-04-15T14:14:00.569" v="8" actId="1076"/>
        <pc:sldMkLst>
          <pc:docMk/>
          <pc:sldMk cId="1188761488" sldId="280"/>
        </pc:sldMkLst>
        <pc:picChg chg="add mod">
          <ac:chgData name="sadiq shaik" userId="4f3af03ef161b555" providerId="LiveId" clId="{90A0BF96-C72C-4CBF-A2FA-CEF47F5FA6D1}" dt="2025-04-15T14:14:00.569" v="8" actId="1076"/>
          <ac:picMkLst>
            <pc:docMk/>
            <pc:sldMk cId="1188761488" sldId="280"/>
            <ac:picMk id="3" creationId="{3E7F36B7-1883-A069-D220-CC245EBAF842}"/>
          </ac:picMkLst>
        </pc:picChg>
        <pc:picChg chg="del">
          <ac:chgData name="sadiq shaik" userId="4f3af03ef161b555" providerId="LiveId" clId="{90A0BF96-C72C-4CBF-A2FA-CEF47F5FA6D1}" dt="2025-04-15T14:13:36.921" v="3" actId="21"/>
          <ac:picMkLst>
            <pc:docMk/>
            <pc:sldMk cId="1188761488" sldId="280"/>
            <ac:picMk id="5" creationId="{38E41329-0195-E38F-F8AD-F2B8CBFBE6F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525CF-50EE-4084-AACA-6DD35D4FB1F9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3CF89-CEB4-4A07-A481-D41A1AD47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422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3CF89-CEB4-4A07-A481-D41A1AD47D97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15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3CF89-CEB4-4A07-A481-D41A1AD47D97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1067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3CF89-CEB4-4A07-A481-D41A1AD47D97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3083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3CF89-CEB4-4A07-A481-D41A1AD47D97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798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F48F2-13A9-E51C-219A-C692B840C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66BE4A-F571-F928-2A08-3C18F8885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CDE70-7CBD-D457-C72F-427D62717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3D76A-88B4-F94E-A4B6-FFF255C50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C0ECF-C73F-825D-EE02-EDD7D9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235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B95F5-2730-6873-BA5E-362B5651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5629D-698D-7B04-3E08-D9458C37FF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0B50E-AE00-2FC9-50FA-DC271C424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2EE4D-AC95-FD3C-5FDF-3D3809330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9C1C8-FCD3-0C9A-92B5-09ECFC62E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346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8F7F75-19FF-E6B0-E3D4-23490E1A9C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5F1B8C-2D73-FC9C-58A2-B020642A1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3E0B6-5627-30C4-6442-CF2D6F8C0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BDDF4-B44F-1670-4C78-857C71CAE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B976F-E9B6-7896-245D-38F7361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187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276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75337-32C5-35F9-0273-DD1CCECF6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030C5-3C6B-0075-56F9-83118C880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12947-B3D9-0D7C-97FA-8056B073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89AEB-5DD4-DFE5-9DC2-11AA017D6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AB31D-DAD2-2007-9919-35F673953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127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940A4-CEC3-0B6A-FD21-EF38EFB45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0D363-2185-D870-9EC5-A4E4C50D9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2EB5D-0EA6-3728-F350-B47B14267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40A1C-1365-41C0-E4C7-36B79BB7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B6512-867B-4C6A-8319-A2B7F2479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618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9CA04-78AA-04FB-ABCC-DC10079B2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3E5A3-8CB4-096A-A5F5-4C22E5425D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D2C70-6AF5-9162-E50E-B98747D22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1C168-2E8B-ED67-408A-D98856661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FCE8D-D2E7-348F-BFFA-077526D07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E0487A-1A2A-07FF-7CEB-83383123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613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B1FB1-CF82-EE32-8293-6CD7687F0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079AB-CF7F-84FF-2A9D-14699AE3B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451D4-9D91-3183-56B8-AC1D362DA2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D99F55-53DF-C68E-EFA9-7AB6FFCD3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8F8DA6-62A8-2CA3-C17E-FB79BED345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175BAE-8996-490B-8DE5-A89D17222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6EDCB3-1D09-1440-A881-3755CD417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F2D27D-3185-D4E1-18F6-DFC07C0B1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839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1A92B-9C94-3B2E-EF96-EE9964078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27937E-7370-6CF3-9747-92E7C6649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382F02-11F8-6E37-4BB2-F066CCDCF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29F7CE-9E65-0CCA-511E-F618BD82D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82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3D269D-758E-2F1B-19FF-A8F0C879C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8005E4-7831-AD58-6601-5734A42D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8F399C-12E0-3197-DE83-72A0BAE4B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949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ABDE3-FE21-4940-60C7-E322C4201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8F618-8224-2D4C-2E0B-A20E91C15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0CCFD-E4E8-E03D-4D26-3D92199FC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771A9-D795-EC06-DC18-AA6CF831A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D9A2A3-97A1-5DD6-92DB-B5DDA01E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3F69C-860C-7317-6987-4F0036E94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7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39B10-7670-7479-4B92-A395EE6A7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BE515-8C47-9DB4-1AEE-810E3C09C4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2B256-C587-F250-44BB-CC56C52A3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9D9100-8AF5-B88C-717C-D0000C344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475588-A8EC-CDD8-BC72-D1745625D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56EE2B-5FED-3488-4C55-9A6423F7A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460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E659B-EDB5-B779-4DDD-751374240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045428-F768-3358-C4BE-3243F4F28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94ACE-3278-F013-5AE0-955EFE259C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BE474-F253-2A52-DF66-885F9B4AB1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07F55-3249-C2C5-DF35-EAE188DDFC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729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2665917422002483" TargetMode="External"/><Relationship Id="rId7" Type="http://schemas.openxmlformats.org/officeDocument/2006/relationships/hyperlink" Target="https://www.frontiersin.org/journals/artificial-intelligence/articles/10.3389/frai.2025.1520592/full" TargetMode="External"/><Relationship Id="rId2" Type="http://schemas.openxmlformats.org/officeDocument/2006/relationships/hyperlink" Target="https://github.com/shivammittal09/AI-Powered-Elderly-Care-System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smartcities.ieee.org/newsletter/august-2023/an-automated-wearable-fall-detection-system-for-elderly-people" TargetMode="External"/><Relationship Id="rId5" Type="http://schemas.openxmlformats.org/officeDocument/2006/relationships/hyperlink" Target="https://www.mdpi.com/2076-3417/12/7/3276" TargetMode="External"/><Relationship Id="rId4" Type="http://schemas.openxmlformats.org/officeDocument/2006/relationships/hyperlink" Target="https://github.com/Sidtheboss/Elderly-People-fall-detection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MCg2QSEsLPE?si=tAtABglOf7RK_S-W" TargetMode="External"/><Relationship Id="rId2" Type="http://schemas.openxmlformats.org/officeDocument/2006/relationships/hyperlink" Target="https://youtu.be/plnA5EYrmD4?si=QV_15wg7SckXhbtn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7F903-60E1-3548-5DB5-F7C67DC433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302" y="-457042"/>
            <a:ext cx="10559142" cy="1417992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BRINDAVAN</a:t>
            </a:r>
            <a:b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INSTITUTE OF TECHNOLOGY AND SCIENCE(BITS-KNL)</a:t>
            </a:r>
            <a:endParaRPr lang="en-IN" sz="28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28BF15-1DD7-7655-29A5-0C944AC591CF}"/>
              </a:ext>
            </a:extLst>
          </p:cNvPr>
          <p:cNvSpPr txBox="1"/>
          <p:nvPr/>
        </p:nvSpPr>
        <p:spPr>
          <a:xfrm>
            <a:off x="2792186" y="888524"/>
            <a:ext cx="73478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(Affiliated to JNTUA,A.P)</a:t>
            </a:r>
          </a:p>
          <a:p>
            <a:pPr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-44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PEDDATEKUR, KURNOOL-518218</a:t>
            </a:r>
          </a:p>
          <a:p>
            <a:pPr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DEPARTMENT OF COMPUTER SCIENCE &amp; ENGINEERING 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EB1E6B-52FE-8FC4-1D2D-534E371B44E2}"/>
              </a:ext>
            </a:extLst>
          </p:cNvPr>
          <p:cNvSpPr txBox="1"/>
          <p:nvPr/>
        </p:nvSpPr>
        <p:spPr>
          <a:xfrm>
            <a:off x="3301094" y="1832421"/>
            <a:ext cx="60987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Project Review 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3561A7-2F62-4138-BA84-2D1317A6AD28}"/>
              </a:ext>
            </a:extLst>
          </p:cNvPr>
          <p:cNvSpPr txBox="1"/>
          <p:nvPr/>
        </p:nvSpPr>
        <p:spPr>
          <a:xfrm>
            <a:off x="1019613" y="2215933"/>
            <a:ext cx="1055914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b="1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AI-POWERED ELDERLY CARE AND EMERGENCY ALERT SYSTEM USING IOT INTEGRATION </a:t>
            </a:r>
            <a:endParaRPr lang="en-IN" sz="2500" b="1" u="sng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E2B26-E8C1-8F05-0474-CCD53D784CDE}"/>
              </a:ext>
            </a:extLst>
          </p:cNvPr>
          <p:cNvSpPr txBox="1"/>
          <p:nvPr/>
        </p:nvSpPr>
        <p:spPr>
          <a:xfrm>
            <a:off x="3182712" y="3073112"/>
            <a:ext cx="60987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D5E1A7-C460-9BCF-72C4-A8B7CD1CF0DE}"/>
              </a:ext>
            </a:extLst>
          </p:cNvPr>
          <p:cNvSpPr txBox="1"/>
          <p:nvPr/>
        </p:nvSpPr>
        <p:spPr>
          <a:xfrm>
            <a:off x="3062969" y="3480991"/>
            <a:ext cx="60987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NAME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BABES GOT BYTE’S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EF622D-FA62-BF04-D5BF-E5827A5D3556}"/>
              </a:ext>
            </a:extLst>
          </p:cNvPr>
          <p:cNvSpPr txBox="1"/>
          <p:nvPr/>
        </p:nvSpPr>
        <p:spPr>
          <a:xfrm>
            <a:off x="3706587" y="3888870"/>
            <a:ext cx="691106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 Names: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Roll Numbers:</a:t>
            </a:r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K.Raja Kumar                      (212N1A0551)</a:t>
            </a:r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P.Tharun Kumar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(212N1A0557)</a:t>
            </a:r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S.Khaja Hussain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(212N1A0569)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S.Sadiq                                 (212N1A0575)</a:t>
            </a: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S.Naveed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hmed                 (222N5A0504)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D37A7F-74F1-DB5C-8890-A9692D921880}"/>
              </a:ext>
            </a:extLst>
          </p:cNvPr>
          <p:cNvSpPr txBox="1"/>
          <p:nvPr/>
        </p:nvSpPr>
        <p:spPr>
          <a:xfrm>
            <a:off x="6912428" y="5812623"/>
            <a:ext cx="40757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 of  the Department: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S. Srihari Reddy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 of CSE department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BC059F-9CB8-42E5-75E2-982161C26794}"/>
              </a:ext>
            </a:extLst>
          </p:cNvPr>
          <p:cNvSpPr txBox="1"/>
          <p:nvPr/>
        </p:nvSpPr>
        <p:spPr>
          <a:xfrm>
            <a:off x="1752302" y="5824190"/>
            <a:ext cx="3908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Guide:</a:t>
            </a:r>
          </a:p>
          <a:p>
            <a:pPr algn="just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K. Raju 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 of CSE department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CE540A8-5B70-2F70-0114-C2BFB592DF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1" r="-536" b="-536"/>
          <a:stretch/>
        </p:blipFill>
        <p:spPr>
          <a:xfrm>
            <a:off x="-25854" y="7082"/>
            <a:ext cx="2238375" cy="2047875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008712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50837-CF05-2F25-F4AF-E357A4018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164592"/>
            <a:ext cx="10364451" cy="934980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BEFA45-1475-AFCC-4E52-F96F7DBBF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7424" y="1374370"/>
            <a:ext cx="3158002" cy="50540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82DDA9-0475-AFD3-F24D-29C004990795}"/>
              </a:ext>
            </a:extLst>
          </p:cNvPr>
          <p:cNvSpPr txBox="1"/>
          <p:nvPr/>
        </p:nvSpPr>
        <p:spPr>
          <a:xfrm>
            <a:off x="1792224" y="11897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56425B-4273-FF51-D3D0-5B2C6C2EAAA1}"/>
              </a:ext>
            </a:extLst>
          </p:cNvPr>
          <p:cNvSpPr txBox="1"/>
          <p:nvPr/>
        </p:nvSpPr>
        <p:spPr>
          <a:xfrm>
            <a:off x="173736" y="1189704"/>
            <a:ext cx="824973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IN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management:</a:t>
            </a:r>
            <a:endParaRPr lang="en-IN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technology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 we create a web page such as Login page and Registration page by using(</a:t>
            </a:r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HTML,CSS, JAVASCRIPT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patient is new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clickon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registration page then fills the details of the patient if already registered login directly.</a:t>
            </a: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IN" sz="2200" dirty="0"/>
              <a:t> </a:t>
            </a:r>
            <a:r>
              <a:rPr lang="en-IN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Emergency  Alert: 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registered patient data stored in the cloud and the user can access data of the patient by login to the webpage.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THINKSPEAK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platform the user can access the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analyzed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which is collected from sensors that are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to WIFI Module(ESP-32).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analyzed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collected </a:t>
            </a:r>
            <a:r>
              <a:rPr lang="en-IN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 alert notifications sends to the caretakers using </a:t>
            </a:r>
            <a:r>
              <a:rPr lang="en-IN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Blynk platform.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these are done by using </a:t>
            </a:r>
            <a:r>
              <a:rPr lang="en-IN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 technology</a:t>
            </a:r>
            <a:r>
              <a:rPr lang="en-IN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project by (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n-IN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887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999EB-CDCD-55F9-7A3F-D30630A7F6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2400" y="904052"/>
            <a:ext cx="11908536" cy="595394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IN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Monitoring: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uses various sensors, including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</a:t>
            </a: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Sensor 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detects the motion of sudden fall of patient and alerts caretakers or family members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eart rate sensor 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(pulse monitoring) that measures heart rate by detecting blood volume changes in arteries.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spo2 sensor 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tracks blood oxygen saturation levels</a:t>
            </a: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Temperature Sensor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that detects the body heat-rate of the elderly people.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these sensors integrated to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WIFI-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module(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-32) which takes data from sensors and communicates with other components as per requirement.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</a:t>
            </a: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flux sensors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used to notifies caretakers as per patient requirements(such as need water, food, medicine, fresh air etc.)</a:t>
            </a:r>
          </a:p>
          <a:p>
            <a:pPr marL="0" indent="0" algn="just">
              <a:buNone/>
            </a:pPr>
            <a:r>
              <a:rPr lang="en-US" sz="2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Dashboard &amp; Reporting</a:t>
            </a:r>
            <a:r>
              <a:rPr lang="en-US" sz="2200" b="1" u="sng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200" u="sng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an 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Voice 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recommendation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an AI-powered elderly care and emergency alert system using IoT integration, for caretakers to  receive information about patient health conditions. 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Based on the data shown in thinkspeak.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</a:t>
            </a:r>
            <a:r>
              <a:rPr lang="en-IN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ccording to health metrices data 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provides the health recommendation to  caretakers to overcome the problem and provides the health metrices report of the patient.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9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441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21B5-2E13-0518-91B0-50980EA21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158797"/>
            <a:ext cx="10364451" cy="1596177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AND HARDWARE REQUIREMENTS</a:t>
            </a:r>
            <a:endParaRPr lang="en-IN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1620D8-8EFA-FE12-2E2E-CA4AFF3EA3D3}"/>
              </a:ext>
            </a:extLst>
          </p:cNvPr>
          <p:cNvSpPr txBox="1"/>
          <p:nvPr/>
        </p:nvSpPr>
        <p:spPr>
          <a:xfrm>
            <a:off x="484113" y="1582982"/>
            <a:ext cx="6776357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Clr>
                <a:schemeClr val="accent5"/>
              </a:buClr>
              <a:buNone/>
            </a:pPr>
            <a:r>
              <a:rPr lang="en-IN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Tools:</a:t>
            </a:r>
          </a:p>
          <a:p>
            <a:pPr marL="0" indent="0">
              <a:buClr>
                <a:schemeClr val="accent5"/>
              </a:buClr>
              <a:buNone/>
            </a:pPr>
            <a:r>
              <a:rPr lang="en-IN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Requirements:</a:t>
            </a:r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Microcontroller(e.g. Esp32/Node MCU 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4-Flux Sensors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 Sensor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Pulse monitoring Sensor (C101A3)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</a:t>
            </a:r>
            <a:r>
              <a:rPr lang="en-IN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Sensor (Ds100a-1)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Sensor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Buzzer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Source (5v,3.3v)</a:t>
            </a:r>
          </a:p>
          <a:p>
            <a:pPr>
              <a:buClr>
                <a:schemeClr val="tx1"/>
              </a:buClr>
            </a:pPr>
            <a:r>
              <a:rPr lang="en-IN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Requirements: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Hard disk(512GB or Above)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RAM(8GB or Above)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Processor(11</a:t>
            </a:r>
            <a:r>
              <a:rPr lang="en-I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 Intel® Core™ i3 2.00GHz or Above)</a:t>
            </a:r>
          </a:p>
          <a:p>
            <a:pPr marL="0" indent="0">
              <a:buClr>
                <a:srgbClr val="C00000"/>
              </a:buClr>
              <a:buNone/>
            </a:pPr>
            <a:endParaRPr lang="en-IN" sz="2000" b="1" u="sng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808DD1-2184-97D8-11CA-F02EC9C219C3}"/>
              </a:ext>
            </a:extLst>
          </p:cNvPr>
          <p:cNvSpPr txBox="1"/>
          <p:nvPr/>
        </p:nvSpPr>
        <p:spPr>
          <a:xfrm>
            <a:off x="7102929" y="2955471"/>
            <a:ext cx="1752274" cy="1596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02EAD7-BADD-F5D0-C3D9-6F7251369480}"/>
              </a:ext>
            </a:extLst>
          </p:cNvPr>
          <p:cNvSpPr txBox="1"/>
          <p:nvPr/>
        </p:nvSpPr>
        <p:spPr>
          <a:xfrm>
            <a:off x="8266798" y="2375198"/>
            <a:ext cx="1752274" cy="1596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920EF2-9A34-30B5-76D9-1DCD900E42BC}"/>
              </a:ext>
            </a:extLst>
          </p:cNvPr>
          <p:cNvSpPr txBox="1"/>
          <p:nvPr/>
        </p:nvSpPr>
        <p:spPr>
          <a:xfrm>
            <a:off x="7000868" y="1582982"/>
            <a:ext cx="428413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Tools: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Arduino IDE(integrated development       environment)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Thinkspeak Platform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Blynk Platform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Frontend-HTML,CSS,JAVASCRIPT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Backend-(PYTHON)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voice recommendation(pyttsx3)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 Editor(VS Code)</a:t>
            </a:r>
          </a:p>
          <a:p>
            <a:pPr>
              <a:buClr>
                <a:srgbClr val="C00000"/>
              </a:buClr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DC5F149-5745-514F-7C2E-4A061CF28ED1}"/>
              </a:ext>
            </a:extLst>
          </p:cNvPr>
          <p:cNvCxnSpPr/>
          <p:nvPr/>
        </p:nvCxnSpPr>
        <p:spPr>
          <a:xfrm>
            <a:off x="6781988" y="1965591"/>
            <a:ext cx="0" cy="4805538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C2E5AC54-C71E-3C66-19FD-BE854F18A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870" y="4695023"/>
            <a:ext cx="2188027" cy="907329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A5940E9-7D2A-6DAB-1452-5140834B5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934" y="4681884"/>
            <a:ext cx="2366407" cy="907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19D4F2C-E433-FF9A-396C-C5C661ED2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871" y="5902538"/>
            <a:ext cx="2188026" cy="79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4AEB5BA-305D-7252-E97B-F2FF4CEF0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346" y="5847944"/>
            <a:ext cx="2159585" cy="79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749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DB804-E5B2-F745-2213-998537260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887" y="178313"/>
            <a:ext cx="10515600" cy="56894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ARCHITECTURE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B23BAA-7834-391A-F9A3-F15D0CC41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06" y="904568"/>
            <a:ext cx="11720052" cy="568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953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23D7F-E8B0-979D-F722-09EDAF826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792" y="0"/>
            <a:ext cx="10515600" cy="701676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diagram of a computer&#10;&#10;AI-generated content may be incorrect.">
            <a:extLst>
              <a:ext uri="{FF2B5EF4-FFF2-40B4-BE49-F238E27FC236}">
                <a16:creationId xmlns:a16="http://schemas.microsoft.com/office/drawing/2014/main" id="{962E6C33-81EB-5241-713B-F1664D9A2D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48" y="701676"/>
            <a:ext cx="11475720" cy="600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746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12C2B-2195-5865-9881-CEFF0BDFE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74" y="196645"/>
            <a:ext cx="10515600" cy="141093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</a:t>
            </a:r>
            <a:b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  <a:b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B34464-7CD1-1173-3B19-234EFE059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845" y="1209368"/>
            <a:ext cx="5978013" cy="545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37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4F8B1-8D59-EA86-F3E6-5A6B0CF91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8145"/>
            <a:ext cx="10515600" cy="55910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D4050AA-BD61-2C22-478E-AAA55EBDDCA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63795" y="963561"/>
            <a:ext cx="11493908" cy="5594555"/>
          </a:xfrm>
        </p:spPr>
      </p:pic>
    </p:spTree>
    <p:extLst>
      <p:ext uri="{BB962C8B-B14F-4D97-AF65-F5344CB8AC3E}">
        <p14:creationId xmlns:p14="http://schemas.microsoft.com/office/powerpoint/2010/main" val="872284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B7533-5AC7-3B2C-82CB-617AA291C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519"/>
            <a:ext cx="10515600" cy="62793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DATAFLOW DIAGRAM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7F36B7-1883-A069-D220-CC245EBAF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722" y="831439"/>
            <a:ext cx="7118555" cy="5712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761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35CD5-CEC8-BC92-9D76-42CD92FE4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701676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D19AE-EB36-8144-4F5B-425AB504AC4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666509"/>
            <a:ext cx="9190299" cy="6191491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IN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management:</a:t>
            </a:r>
            <a:endParaRPr lang="en-IN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technology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 we create a web page such as Login page and Registration page by using(</a:t>
            </a:r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HTML,CSS, JAVASCRIPT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patient is new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clickon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registration page then fills the details of the patient if already registered login directly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IN" sz="2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IN" sz="2200" dirty="0"/>
              <a:t> </a:t>
            </a:r>
            <a:r>
              <a:rPr lang="en-IN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Emergency  Alert: 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registered patient data stored in the cloud and the user can access data of the patient by login to the webpage.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THINKSPEAK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platform the user can access the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analyzed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which is collected from sensors that are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to WIFI Module(ESP-32).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analyzed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collected </a:t>
            </a:r>
            <a:r>
              <a:rPr lang="en-IN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 alert notifications sends to the caretakers using </a:t>
            </a:r>
            <a:r>
              <a:rPr lang="en-IN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Blynk platform.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these are done by using </a:t>
            </a:r>
            <a:r>
              <a:rPr lang="en-IN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 technology</a:t>
            </a:r>
            <a:r>
              <a:rPr lang="en-IN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project by (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n-IN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0" indent="0" algn="just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Dashboard &amp; Reporting</a:t>
            </a:r>
            <a:r>
              <a:rPr lang="en-US" sz="2200" b="1" u="sng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200" u="sng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an 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Voice 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recommendation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an AI-powered elderly care and emergency alert system using IoT integration, for caretakers to  receive information about patient health conditions. 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Based on the data shown in 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thinkspeak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</a:t>
            </a:r>
            <a:r>
              <a:rPr lang="en-IN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ccording to health metrices data 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provides the health recommendation to  caretakers to overcome the problem and provides the health metrices report of the patient.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FD3354-B7E7-0B06-D930-2E32D0889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4471" y="666510"/>
            <a:ext cx="2789499" cy="16484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B54BDC-BFE1-6ABC-7331-E76312297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4471" y="2762490"/>
            <a:ext cx="2789499" cy="17805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C4A365-D6F5-B67E-E057-F26BADF121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471" y="4704889"/>
            <a:ext cx="2789498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307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8BFB7-8B75-9073-CF0B-D016E90DE5E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0"/>
            <a:ext cx="8981954" cy="68580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2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N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Monitoring: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uses various sensors, including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</a:t>
            </a: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Sensor 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detects the motion of sudden fall of patient and alerts caretakers or family members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eart rate sensor 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(pulse monitoring) that measures heart rate by detecting blood volume changes in arteries.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spo2 sensor 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tracks blood oxygen saturation levels</a:t>
            </a: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Temperature Sensor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that detects the body heat-rate of the elderly people.</a:t>
            </a: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these sensors integrated to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WIFI-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module(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-32) which takes data from sensors and communicates with other components as per requirement.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</a:t>
            </a:r>
            <a:r>
              <a:rPr lang="en-US" sz="20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flux sensors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used to notifies caretakers as per patient requirements(such as need water, food, medicine,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etc.)</a:t>
            </a:r>
          </a:p>
          <a:p>
            <a:pPr marL="0" indent="0" algn="just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2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b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Voice Recommendation</a:t>
            </a:r>
            <a:r>
              <a:rPr lang="en-US" sz="2200" b="1" u="sng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200" u="sng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pyttsx3 is a Python 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used for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text-to-speech (TTS) conversion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Unlike some other TTS libraries that require an internet connection, pyttsx3 works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completely offline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making it a reliable choice for applications that need speech synthesis without external dependencies.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compatible with multiple operating systems, using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Windows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 its back-end speech engines.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46311B4-D2DE-358E-2C29-A5E5CB294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9BC2C1-35CC-E806-0C82-E55318CC30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154" y="550606"/>
            <a:ext cx="2684207" cy="2369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C6F7D76-1F1D-0CCB-7A9E-81E48B9959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154" y="3937820"/>
            <a:ext cx="2789498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69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6EA82-2CB3-E60E-3337-1CFFDD005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916820" cy="636608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r>
              <a:rPr lang="en-US" sz="4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3000" u="sng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63F97D-DA2B-C713-8216-13260643FF3A}"/>
              </a:ext>
            </a:extLst>
          </p:cNvPr>
          <p:cNvSpPr txBox="1"/>
          <p:nvPr/>
        </p:nvSpPr>
        <p:spPr>
          <a:xfrm>
            <a:off x="206406" y="636608"/>
            <a:ext cx="588959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Abstract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Literature survey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Existing system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Proposed system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Software and hardware requirements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Project  Architecture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System Design</a:t>
            </a:r>
          </a:p>
          <a:p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1. Flow chart</a:t>
            </a:r>
          </a:p>
          <a:p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2. UML Diagram</a:t>
            </a:r>
          </a:p>
          <a:p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3. Dataflow Diagram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Modules</a:t>
            </a:r>
            <a:endParaRPr lang="en-US" sz="2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Sample Code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Screenshots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Future Scope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cap="non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355142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68ED-3A77-4B11-E14E-FEF8E0313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158"/>
            <a:ext cx="10515600" cy="61810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CODE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E5D2A-B1C7-27AB-A98B-15BA4B76A1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758418"/>
            <a:ext cx="12192000" cy="60995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flask import Flask, request,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jsonify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render_template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redirect, session,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url_for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flash,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send_file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make_response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sqlite3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flask_login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LoginManager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UserMixin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login_user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login_required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logout_user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current_user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werkzeug.security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generate_password_hash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check_password_hash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datetime import datetime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csv 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io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requests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reportlab.lib import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reportlab.lib.pagesizes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letter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reportlab.platypus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SimpleDocTemplate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Paragraph, Spacer, Table,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TableStyle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reportlab.lib.styles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getSampleStyleSheet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ParagraphStyle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io import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BytesIO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time</a:t>
            </a:r>
          </a:p>
        </p:txBody>
      </p:sp>
    </p:spTree>
    <p:extLst>
      <p:ext uri="{BB962C8B-B14F-4D97-AF65-F5344CB8AC3E}">
        <p14:creationId xmlns:p14="http://schemas.microsoft.com/office/powerpoint/2010/main" val="1077647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0E560-F2D2-9DB5-1ACF-1DDB3665E2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0"/>
            <a:ext cx="12651130" cy="685800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pyttsx3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threading import Thread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THINGSPEAK_CHANNEL_ID = "2888039“</a:t>
            </a:r>
          </a:p>
          <a:p>
            <a:pPr marL="0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THINGSPEAK_READ_API_URL =</a:t>
            </a:r>
          </a:p>
          <a:p>
            <a:pPr marL="0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f"https</a:t>
            </a: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://api.thingspeak.com/channels/{THINGSPEAK_CHANNEL_ID}/</a:t>
            </a:r>
            <a:r>
              <a:rPr lang="en-US" sz="8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feeds.json</a:t>
            </a: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en-IN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 = Flask(__name__)</a:t>
            </a:r>
          </a:p>
          <a:p>
            <a:pPr marL="0" indent="0">
              <a:buNone/>
            </a:pPr>
            <a:r>
              <a:rPr lang="en-IN" sz="8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app.secret_key</a:t>
            </a: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'</a:t>
            </a:r>
            <a:r>
              <a:rPr lang="en-IN" sz="8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your_secret_key_here</a:t>
            </a: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Initialize the database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 = sqlite3.connect('</a:t>
            </a:r>
            <a:r>
              <a:rPr lang="en-IN" sz="8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health_data.db</a:t>
            </a: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 </a:t>
            </a:r>
            <a:r>
              <a:rPr lang="en-IN" sz="8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check_same_thread</a:t>
            </a: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=False)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cursor = </a:t>
            </a:r>
            <a:r>
              <a:rPr lang="en-IN" sz="8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conn.cursor</a:t>
            </a: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Create tables</a:t>
            </a:r>
          </a:p>
          <a:p>
            <a:pPr marL="0" indent="0">
              <a:buNone/>
            </a:pPr>
            <a:r>
              <a:rPr lang="en-IN" sz="8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cursor.execute</a:t>
            </a: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('''CREATE TABLE IF NOT EXISTS users (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id INTEGER PRIMARY KEY AUTOINCREMENT,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username TEXT UNIQUE,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password TEXT,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name TEXT,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age INTEGER,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gender TEXT,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contact TEXT</a:t>
            </a:r>
          </a:p>
          <a:p>
            <a:pPr marL="0" indent="0">
              <a:buNone/>
            </a:pP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)''')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74339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9837B-EE68-9813-27B7-472977555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6300"/>
            <a:ext cx="10515600" cy="51977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A0BA27-98C7-F2CC-4E1B-EE0FD036B2E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06477" y="1043371"/>
            <a:ext cx="5968181" cy="477125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F5C6E4-8AB3-314B-AF69-E7BCF799B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458" y="1043371"/>
            <a:ext cx="5506065" cy="47712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A3D5EC-BE56-786D-CD98-AE919EA053C7}"/>
              </a:ext>
            </a:extLst>
          </p:cNvPr>
          <p:cNvSpPr txBox="1"/>
          <p:nvPr/>
        </p:nvSpPr>
        <p:spPr>
          <a:xfrm>
            <a:off x="206476" y="6041922"/>
            <a:ext cx="5968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Indicates the health metrices data of a patient in a dashboard with an alert system.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EA626-B40E-63B2-B096-9EE876CEB5E3}"/>
              </a:ext>
            </a:extLst>
          </p:cNvPr>
          <p:cNvSpPr txBox="1"/>
          <p:nvPr/>
        </p:nvSpPr>
        <p:spPr>
          <a:xfrm>
            <a:off x="6479459" y="6041922"/>
            <a:ext cx="550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Indicates the alert according to patient’s requirements and with an recommendation.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93649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AA96DB-9F9D-28D2-CE36-71B63235276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8659" y="0"/>
            <a:ext cx="5928851" cy="5820697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F27043-6851-DB20-5370-DFC27B8B4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-1"/>
            <a:ext cx="6017342" cy="58206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61930C7-E794-1A46-ADF5-3313471464AF}"/>
              </a:ext>
            </a:extLst>
          </p:cNvPr>
          <p:cNvSpPr txBox="1"/>
          <p:nvPr/>
        </p:nvSpPr>
        <p:spPr>
          <a:xfrm>
            <a:off x="78659" y="6046838"/>
            <a:ext cx="59288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Indicate the patient’s data in graphical form through </a:t>
            </a:r>
            <a:r>
              <a:rPr lang="en-US" dirty="0" err="1"/>
              <a:t>Thinkspeak</a:t>
            </a:r>
            <a:r>
              <a:rPr lang="en-US" dirty="0"/>
              <a:t> platform.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5CF727-0337-81F2-9E15-B7FBEF85CC8D}"/>
              </a:ext>
            </a:extLst>
          </p:cNvPr>
          <p:cNvSpPr txBox="1"/>
          <p:nvPr/>
        </p:nvSpPr>
        <p:spPr>
          <a:xfrm>
            <a:off x="6263152" y="6046838"/>
            <a:ext cx="5742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Indicates the alerts of health metrices data of patient through </a:t>
            </a:r>
            <a:r>
              <a:rPr lang="en-US" dirty="0" err="1"/>
              <a:t>blynk</a:t>
            </a:r>
            <a:r>
              <a:rPr lang="en-US" dirty="0"/>
              <a:t> platform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566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6FF442-4CAA-A6CC-D5DE-39855940324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2496" y="166638"/>
            <a:ext cx="5815685" cy="569338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9731FA-7098-3719-633A-E6BE2EE82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385" y="166638"/>
            <a:ext cx="5029902" cy="56933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8A7C9-8DCC-1E2D-998F-299256925D7C}"/>
              </a:ext>
            </a:extLst>
          </p:cNvPr>
          <p:cNvSpPr txBox="1"/>
          <p:nvPr/>
        </p:nvSpPr>
        <p:spPr>
          <a:xfrm>
            <a:off x="152496" y="6017342"/>
            <a:ext cx="581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Indicates continuous health monitoring data of patient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2DF4EC-8464-0056-430B-520A42C4AE95}"/>
              </a:ext>
            </a:extLst>
          </p:cNvPr>
          <p:cNvSpPr txBox="1"/>
          <p:nvPr/>
        </p:nvSpPr>
        <p:spPr>
          <a:xfrm>
            <a:off x="6616713" y="6017342"/>
            <a:ext cx="5022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Indicates the report of the patient based on the time period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49490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4B3249-92AB-1BF4-6E23-ACB90779E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24" y="120445"/>
            <a:ext cx="4906298" cy="6617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AA97A5-5C15-4DB8-6124-F08FA56572B6}"/>
              </a:ext>
            </a:extLst>
          </p:cNvPr>
          <p:cNvSpPr txBox="1"/>
          <p:nvPr/>
        </p:nvSpPr>
        <p:spPr>
          <a:xfrm>
            <a:off x="6302479" y="2241754"/>
            <a:ext cx="52110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REPRESENTATION OF OUR PROJECT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2893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33CA8B-E8FD-B482-11A6-4D932D3D439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 rot="16200000">
            <a:off x="896267" y="587475"/>
            <a:ext cx="4436199" cy="556014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C47BF5-BC8D-782A-FE9C-ACACF336C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801767" y="529708"/>
            <a:ext cx="4436201" cy="56756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E1B65A-D87D-CFD6-5AB7-FC5C3F7F8C8E}"/>
              </a:ext>
            </a:extLst>
          </p:cNvPr>
          <p:cNvSpPr txBox="1"/>
          <p:nvPr/>
        </p:nvSpPr>
        <p:spPr>
          <a:xfrm>
            <a:off x="334295" y="5801032"/>
            <a:ext cx="556014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 OF 4 FLUX SENSORS</a:t>
            </a:r>
            <a:endParaRPr lang="en-IN" sz="25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70D1FB-897F-4C75-9141-3C25ED69B818}"/>
              </a:ext>
            </a:extLst>
          </p:cNvPr>
          <p:cNvSpPr txBox="1"/>
          <p:nvPr/>
        </p:nvSpPr>
        <p:spPr>
          <a:xfrm>
            <a:off x="6297564" y="5801032"/>
            <a:ext cx="55601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 OF IR SENSOR AND BUZZER</a:t>
            </a:r>
            <a:endParaRPr lang="en-IN" sz="25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3338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AD0A59-1035-BF79-E0F6-50B9094C4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144" y="365433"/>
            <a:ext cx="4621162" cy="52307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0BD6FD-393C-289B-40CA-BAFB8C392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694" y="365433"/>
            <a:ext cx="4621162" cy="52307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2BBF184-D467-2FFE-4FFB-8F4893D99240}"/>
              </a:ext>
            </a:extLst>
          </p:cNvPr>
          <p:cNvSpPr txBox="1"/>
          <p:nvPr/>
        </p:nvSpPr>
        <p:spPr>
          <a:xfrm>
            <a:off x="363793" y="5763521"/>
            <a:ext cx="501445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 OF HEART RATE AND SPO2 SENSOR</a:t>
            </a:r>
            <a:endParaRPr lang="en-IN" sz="25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8BAA94-83A7-3E1B-51E4-33E63ABF2A9D}"/>
              </a:ext>
            </a:extLst>
          </p:cNvPr>
          <p:cNvSpPr txBox="1"/>
          <p:nvPr/>
        </p:nvSpPr>
        <p:spPr>
          <a:xfrm>
            <a:off x="6813758" y="5763521"/>
            <a:ext cx="484186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 OF TEMPERATURE SENSOR</a:t>
            </a:r>
            <a:endParaRPr lang="en-IN" sz="25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381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0B4BE-22DE-13F0-20B1-E912BF806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9"/>
            <a:ext cx="10515600" cy="52961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43F07-5183-C5DE-99D4-60B2A8ECC20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826" y="1032387"/>
            <a:ext cx="12123174" cy="575187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200" b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Faster Real-time alerts with 5G Technology: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       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implementation of 5G technology will significantly enhance the system’s real-time responsiveness. With ultra-fast data transmission, alerts from sensors to cloud servers to caregivers will be almost instantaneous.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</a:rPr>
              <a:t> </a:t>
            </a:r>
            <a:r>
              <a:rPr lang="en-US" sz="2200" b="1" u="sng" dirty="0">
                <a:latin typeface="Times New Roman" panose="02020603050405020304" pitchFamily="18" charset="0"/>
              </a:rPr>
              <a:t>AI –Powered Robotic Assistance for Elderly Care:</a:t>
            </a:r>
          </a:p>
          <a:p>
            <a:pPr marL="0" indent="0" algn="just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      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system can be further extended with AI-powered robots that assist elderly individuals in their daily routines. These robots can help with medication reminders, mobility support, household tasks, and even provide companionship.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</a:rPr>
              <a:t> </a:t>
            </a:r>
            <a:r>
              <a:rPr lang="en-US" sz="2200" b="1" u="sng" dirty="0">
                <a:latin typeface="Times New Roman" panose="02020603050405020304" pitchFamily="18" charset="0"/>
              </a:rPr>
              <a:t>Improved Security with Block chain based Data Encryption:</a:t>
            </a:r>
          </a:p>
          <a:p>
            <a:pPr marL="0" indent="0" algn="just">
              <a:buNone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enhance data security and privacy, future versions of the system can integrate blockchain technology. This will ensure that patient health records remain secure, tamper-proof, and accessible only to authorized individuals</a:t>
            </a: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</a:rPr>
              <a:t> </a:t>
            </a:r>
            <a:r>
              <a:rPr lang="en-US" sz="2200" b="1" u="sng" dirty="0">
                <a:latin typeface="Times New Roman" panose="02020603050405020304" pitchFamily="18" charset="0"/>
              </a:rPr>
              <a:t>Telemedicine and remote Healthcare services:</a:t>
            </a:r>
          </a:p>
          <a:p>
            <a:pPr marL="0" indent="0" algn="just">
              <a:buNone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Integrating the system with telemedicine platforms will allow elderly patients to consult doctors 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remotely.This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will reduce hospital visits and provide convenient healthcare access to elderly individuals, especially those in rural areas</a:t>
            </a: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0831251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7EDBA-1B45-C482-EC1A-60506ABB7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3609"/>
            <a:ext cx="10515600" cy="61810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A04CB-3FDA-1E12-47AA-406F8BDCF6C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1613" y="1326688"/>
            <a:ext cx="11366091" cy="5757454"/>
          </a:xfrm>
        </p:spPr>
        <p:txBody>
          <a:bodyPr>
            <a:normAutofit fontScale="25000" lnSpcReduction="2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AI-powered elderly care and emergency alert system using IoT integration is a revolutionary solution aimed at enhancing the safety and well-being of elderly individuals.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By integrating advanced sensors, AI-driven analytics, cloud storage, and real-time emergency alert mechanisms, the system ensures continuous health monitoring and immediate response to critical situations.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The use of IoT and AI technologies allows for accurate data collection, intelligent health recommendations, and seamless communication between patients, caregivers.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Through rigorous testing, including integration, performance, security, and usability testing, the system has been optimized for real-time responsiveness, reliability, and user-friendly interaction.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effectively detects abnormal health conditions such as irregular heart rate, sudden falls, and instantly notifies caregivers, reducing emergency response time.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incorporation of cloud-based storage ensures that patient health data is securely stored and easily accessible, while AI algorithms like k-</a:t>
            </a:r>
            <a:r>
              <a:rPr lang="en-IN" sz="8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means,regression</a:t>
            </a:r>
            <a:r>
              <a:rPr lang="en-IN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etc help in predicting potential health risks.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Overall, this project addresses critical healthcare challenges faced by elderly individuals, offering an innovative and automated approach to elderly care.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provides a cost-effective, efficient, and scalable solution for home-based healthcare, ensuring timely medical intervention and improved quality of life for senior citizens. </a:t>
            </a:r>
          </a:p>
          <a:p>
            <a:pPr marL="0" indent="0" algn="just">
              <a:buNone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2026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8A7B3-A0AC-9B6E-868C-316DD009B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5535" y="338691"/>
            <a:ext cx="5220929" cy="738335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8ABB703-7FC5-AF72-1432-5320A7FE0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959" y="1442786"/>
            <a:ext cx="2880084" cy="5053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23C1A9-C0C4-64CE-57AE-B8B0FD820AFC}"/>
              </a:ext>
            </a:extLst>
          </p:cNvPr>
          <p:cNvSpPr txBox="1"/>
          <p:nvPr/>
        </p:nvSpPr>
        <p:spPr>
          <a:xfrm>
            <a:off x="521798" y="1696583"/>
            <a:ext cx="828387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past, the 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can’t notify caretakers while in  emergency situations or whenever in need which leads to lack of faster response and better care towards elderly people.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overcome above problem we uses IoT technology with AI algorithm(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regression,classification,k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-means) to monitor vital health metrics such as oxygen saturation level, pulse rate, motion detection 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Fluxual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actions , temperature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project.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can detect critical events and automatically notify caretakers  enabling faster response and better care.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system focuses on enhancing the quality of life for seniors by addressing their physical, emotional, and social needs.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5338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7855C-CAC8-531F-8251-AF03658E9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3290" y="333418"/>
            <a:ext cx="3785420" cy="59843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86" name="TextBox 3185">
            <a:extLst>
              <a:ext uri="{FF2B5EF4-FFF2-40B4-BE49-F238E27FC236}">
                <a16:creationId xmlns:a16="http://schemas.microsoft.com/office/drawing/2014/main" id="{92BA9E4E-C58E-98E9-BDC9-766A58F2C435}"/>
              </a:ext>
            </a:extLst>
          </p:cNvPr>
          <p:cNvSpPr txBox="1"/>
          <p:nvPr/>
        </p:nvSpPr>
        <p:spPr>
          <a:xfrm>
            <a:off x="44245" y="1047185"/>
            <a:ext cx="12103510" cy="547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367030" lvl="0" indent="-342900" algn="just">
              <a:lnSpc>
                <a:spcPct val="150000"/>
              </a:lnSpc>
              <a:spcBef>
                <a:spcPts val="700"/>
              </a:spcBef>
              <a:buSzPts val="1200"/>
              <a:buFont typeface="Times New Roman" panose="02020603050405020304" pitchFamily="18" charset="0"/>
              <a:buAutoNum type="arabicPeriod"/>
              <a:tabLst>
                <a:tab pos="457835" algn="l"/>
              </a:tabLst>
            </a:pPr>
            <a:r>
              <a:rPr lang="en-IN" b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Mittal, S.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(2023). </a:t>
            </a:r>
            <a:r>
              <a:rPr lang="en-IN" i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AI-powered elderly care system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[GitHub repository]. GitHub. </a:t>
            </a:r>
            <a:r>
              <a:rPr lang="en-IN" u="sng" spc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/>
              </a:rPr>
              <a:t>https://github.com/shivammittal09/AI-Powered-Elderly-Care-System</a:t>
            </a:r>
            <a:endParaRPr lang="en-IN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67030" lvl="0" indent="-342900" algn="just">
              <a:lnSpc>
                <a:spcPct val="150000"/>
              </a:lnSpc>
              <a:spcBef>
                <a:spcPts val="700"/>
              </a:spcBef>
              <a:buSzPts val="1200"/>
              <a:buFont typeface="Times New Roman" panose="02020603050405020304" pitchFamily="18" charset="0"/>
              <a:buAutoNum type="arabicPeriod"/>
              <a:tabLst>
                <a:tab pos="457835" algn="l"/>
              </a:tabLst>
            </a:pPr>
            <a:r>
              <a:rPr lang="en-IN" b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ScienceDirect.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(2022). </a:t>
            </a:r>
            <a:r>
              <a:rPr lang="en-IN" i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AI-based elderly fall prediction system using wearable sensors: A smart approach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ScienceDirect. </a:t>
            </a:r>
            <a:r>
              <a:rPr lang="en-IN" u="sng" spc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https://www.sciencedirect.com/science/article/pii/S2665917422002483</a:t>
            </a:r>
            <a:endParaRPr lang="en-IN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67030" lvl="0" indent="-342900" algn="just">
              <a:lnSpc>
                <a:spcPct val="150000"/>
              </a:lnSpc>
              <a:spcBef>
                <a:spcPts val="700"/>
              </a:spcBef>
              <a:buSzPts val="1200"/>
              <a:buFont typeface="Times New Roman" panose="02020603050405020304" pitchFamily="18" charset="0"/>
              <a:buAutoNum type="arabicPeriod"/>
              <a:tabLst>
                <a:tab pos="457835" algn="l"/>
              </a:tabLst>
            </a:pPr>
            <a:r>
              <a:rPr lang="en-IN" b="1" spc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Sidtheboss</a:t>
            </a:r>
            <a:r>
              <a:rPr lang="en-IN" b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(2023). </a:t>
            </a:r>
            <a:r>
              <a:rPr lang="en-IN" i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AI-powered fall detection system using IoT and machine learning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[GitHub repository]. GitHub. </a:t>
            </a:r>
            <a:r>
              <a:rPr lang="en-IN" u="sng" spc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https://github.com/Sidtheboss/Elderly-People-fall-detection</a:t>
            </a:r>
            <a:endParaRPr lang="en-IN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67030" lvl="0" indent="-342900" algn="just">
              <a:lnSpc>
                <a:spcPct val="150000"/>
              </a:lnSpc>
              <a:spcBef>
                <a:spcPts val="700"/>
              </a:spcBef>
              <a:buSzPts val="1200"/>
              <a:buFont typeface="Times New Roman" panose="02020603050405020304" pitchFamily="18" charset="0"/>
              <a:buAutoNum type="arabicPeriod"/>
              <a:tabLst>
                <a:tab pos="457835" algn="l"/>
              </a:tabLst>
            </a:pPr>
            <a:r>
              <a:rPr lang="en-IN" b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MDPI.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(2022). </a:t>
            </a:r>
            <a:r>
              <a:rPr lang="en-IN" i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survey of IoT-based fall detection for aiding elderly care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MDPI Applied Sciences, 12(7), 3276. </a:t>
            </a:r>
            <a:r>
              <a:rPr lang="en-IN" u="sng" spc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https://www.mdpi.com/2076-3417/12/7/3276</a:t>
            </a:r>
            <a:endParaRPr lang="en-IN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67030" lvl="0" indent="-342900" algn="just">
              <a:lnSpc>
                <a:spcPct val="150000"/>
              </a:lnSpc>
              <a:spcBef>
                <a:spcPts val="700"/>
              </a:spcBef>
              <a:buSzPts val="1200"/>
              <a:buFont typeface="Times New Roman" panose="02020603050405020304" pitchFamily="18" charset="0"/>
              <a:buAutoNum type="arabicPeriod"/>
              <a:tabLst>
                <a:tab pos="457835" algn="l"/>
              </a:tabLst>
            </a:pPr>
            <a:r>
              <a:rPr lang="en-IN" b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IEEE Smart Cities.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(2023). </a:t>
            </a:r>
            <a:r>
              <a:rPr lang="en-IN" i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 automated wearable fall detection system for elderly people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IEEE. </a:t>
            </a:r>
            <a:r>
              <a:rPr lang="en-IN" u="sng" spc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https://smartcities.ieee.org/newsletter/august-2023/an-automated-wearable-fall-detection-system-for-elderly-people</a:t>
            </a:r>
            <a:endParaRPr lang="en-IN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67030" lvl="0" indent="-342900" algn="just">
              <a:lnSpc>
                <a:spcPct val="150000"/>
              </a:lnSpc>
              <a:spcBef>
                <a:spcPts val="700"/>
              </a:spcBef>
              <a:buSzPts val="1200"/>
              <a:buFont typeface="Times New Roman" panose="02020603050405020304" pitchFamily="18" charset="0"/>
              <a:buAutoNum type="arabicPeriod"/>
              <a:tabLst>
                <a:tab pos="457835" algn="l"/>
              </a:tabLst>
            </a:pPr>
            <a:r>
              <a:rPr lang="en-IN" b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Frontiers in Artificial Intelligence.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(2025). </a:t>
            </a:r>
            <a:r>
              <a:rPr lang="en-IN" i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Integrating generative adversarial networks with IoT for adaptive AI in elderly care</a:t>
            </a:r>
            <a:r>
              <a:rPr lang="en-IN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Frontiers. </a:t>
            </a:r>
            <a:r>
              <a:rPr lang="en-IN" u="sng" spc="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https://www.frontiersin.org/journals/artificial-intelligence/articles/10.3389/frai.2025.1520592/full</a:t>
            </a:r>
            <a:endParaRPr lang="en-IN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417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869C4-F9A5-D467-CAC3-0CD4070A8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496" y="2438928"/>
            <a:ext cx="10364451" cy="1596177"/>
          </a:xfrm>
        </p:spPr>
        <p:txBody>
          <a:bodyPr>
            <a:noAutofit/>
          </a:bodyPr>
          <a:lstStyle/>
          <a:p>
            <a:r>
              <a:rPr lang="en-US" sz="1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1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879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A6E820-F219-1B0A-089C-99FABFBA74FE}"/>
              </a:ext>
            </a:extLst>
          </p:cNvPr>
          <p:cNvSpPr txBox="1"/>
          <p:nvPr/>
        </p:nvSpPr>
        <p:spPr>
          <a:xfrm rot="10800000" flipV="1">
            <a:off x="787908" y="1665750"/>
            <a:ext cx="1061618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By integrating caretakers and family members into a unified network can ensures timely support and fosters safe independent, dignified living environment for the elderly.</a:t>
            </a: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Frontend technology in this project for creating a web page such as Login page, Registration page using(HTML ,CSS, JAVASCRIPT).</a:t>
            </a: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use Backend technology(Python) in the project for the purpose backend operation .The continuously collecting  data from the sensors and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form of graphical structure using THINKSPEAK.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Blynk platform is used for directly notifies the caretakers about the patient requirements such as need(Water, Food, Medicine, Help etc.) as well as continuous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fluxual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health metrics showing through the dashboard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0842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3A321-8D69-C397-1F81-D183DA3FC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147" y="376215"/>
            <a:ext cx="6743700" cy="859273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br>
              <a:rPr lang="en-IN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0ABEFE-D1C1-2951-8E56-61E54776B2C1}"/>
              </a:ext>
            </a:extLst>
          </p:cNvPr>
          <p:cNvSpPr txBox="1"/>
          <p:nvPr/>
        </p:nvSpPr>
        <p:spPr>
          <a:xfrm>
            <a:off x="168726" y="1235488"/>
            <a:ext cx="1185454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AI-powered elderly care and emergency alert system uses IoT technology with AI algorithm(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regression,classification,k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-means) to continuously monitor health parameters such as motion detection, pulse rate, blood oxygen levels, temperature level 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fluxual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actions by providing real-time data analysis and timely alerts to caretakers, thus enhancing the safety and quality of life for the elderly people.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uses various sensors, including </a:t>
            </a: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 sensor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detects the motion of sudden fall of patient and  alerts caretakers or family members. </a:t>
            </a: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 Rate sensor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(pulse monitoring) that measures heart rate by detecting blood volume changes in arteries.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</a:t>
            </a:r>
            <a:r>
              <a:rPr lang="en-US" sz="20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sensor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tracks blood oxygen saturation levels . </a:t>
            </a: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Sensor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detects the body heat-rate of the elderly people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</a:t>
            </a: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Flux Sensors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used to notifies caretakers as per patient requirements(such as need Water, Food, Medicine, Help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these sensors integrated to WIFI Module(ESP-32) which takes data  from sensors and communicates with other components as per requirement.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1733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39A0830-9219-4811-EF13-8BD83EB27F81}"/>
              </a:ext>
            </a:extLst>
          </p:cNvPr>
          <p:cNvSpPr txBox="1"/>
          <p:nvPr/>
        </p:nvSpPr>
        <p:spPr>
          <a:xfrm>
            <a:off x="454152" y="1069848"/>
            <a:ext cx="1128369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Recommendation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an AI-powered elderly care and emergency alert system using IoT integration, to caretakers to  receive information about  patient health conditions . </a:t>
            </a: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</a:t>
            </a:r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technology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 for creating a web page such as Login page, Registration page using(</a:t>
            </a:r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 ,CSS, JAVASCRIPT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use </a:t>
            </a:r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 technology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project for the backend operations .The continuously collected data from the sensors, analyses in the form of graphical structure using </a:t>
            </a:r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THINKSPEAK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Blynk platform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used for directly notifies the caretakers about the patient requirements such as need(Water, Food, Medicine, Help etc.) as well as continuous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fluxual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health metrics through voice recommendation and alerts through mobile app with an buzzer sound .</a:t>
            </a: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data shown in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thinkspeak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provides the health recommendation to  caretakers to overcome the problem and provides the health metrices report of the patient.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53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BF12DA-6876-BF43-FFE9-9668FD33312C}"/>
              </a:ext>
            </a:extLst>
          </p:cNvPr>
          <p:cNvSpPr txBox="1"/>
          <p:nvPr/>
        </p:nvSpPr>
        <p:spPr>
          <a:xfrm>
            <a:off x="4242705" y="0"/>
            <a:ext cx="370658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4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FE3DB1-4938-35AB-8A15-44E02453E863}"/>
              </a:ext>
            </a:extLst>
          </p:cNvPr>
          <p:cNvSpPr txBox="1"/>
          <p:nvPr/>
        </p:nvSpPr>
        <p:spPr>
          <a:xfrm>
            <a:off x="-2" y="628694"/>
            <a:ext cx="12192000" cy="6955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Safety and Security: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This project not only improves health outcomes, but also provides peace of mind for caretakers and family 	members by ensuring safety and security of elderly people.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Monitoring: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By using IoT devices like heart rate, oxygen levels, temperature and flux sensors are used to notifies 	caretakers as per patient requirements(such as need Water, Food, Medicine, Help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).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Health Monitoring: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We integrate wearable devices to track health of elderly’s fall detection, pulse rate, oxygen saturation level in 	the blood and provide the health status of elderly people to their caretakers.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Communication: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Facilitates easy communication between elderly people and their caretakers or family members through 	Alerts using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centralized platform for seamless data transmission and analysis.</a:t>
            </a:r>
          </a:p>
          <a:p>
            <a:pPr algn="just"/>
            <a:endParaRPr lang="en-US" sz="22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 Interface through Voice recommendation: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This system is accessible through voice output, making it easy for caretakers to interact with technology 	without needing any advanced technical skills.</a:t>
            </a:r>
          </a:p>
          <a:p>
            <a:pPr algn="just"/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689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C09AF3-281F-A55A-C4F7-A53C209BF66F}"/>
              </a:ext>
            </a:extLst>
          </p:cNvPr>
          <p:cNvSpPr txBox="1"/>
          <p:nvPr/>
        </p:nvSpPr>
        <p:spPr>
          <a:xfrm>
            <a:off x="1866900" y="307242"/>
            <a:ext cx="845819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  <a:p>
            <a:pPr algn="ctr"/>
            <a:endParaRPr lang="en-IN" sz="3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B004DD-B4D3-91AE-2AFD-C84633C6108B}"/>
              </a:ext>
            </a:extLst>
          </p:cNvPr>
          <p:cNvSpPr txBox="1"/>
          <p:nvPr/>
        </p:nvSpPr>
        <p:spPr>
          <a:xfrm>
            <a:off x="1731446" y="5106970"/>
            <a:ext cx="1054608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https://youtu.be/plnA5EYrmD4?si=QV_15wg7SckXhbtn</a:t>
            </a:r>
            <a:endParaRPr lang="en-IN" sz="25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https://youtu.be/MCg2QSEsLPE?si=tAtABglOf7RK_S-W</a:t>
            </a:r>
            <a:endParaRPr lang="en-IN" sz="25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B98F87-8730-36AA-C9E0-95896E0E7E7C}"/>
              </a:ext>
            </a:extLst>
          </p:cNvPr>
          <p:cNvSpPr txBox="1"/>
          <p:nvPr/>
        </p:nvSpPr>
        <p:spPr>
          <a:xfrm>
            <a:off x="694482" y="1233725"/>
            <a:ext cx="1096927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in Elderly Care and Health Monitoring: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Hong, Y., Lee, J., &amp; Kim, S. (2018). "IoT-based health monitoring system for elderly."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 of Healthcare Engineering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2018, 1-10. doi:10.1155/2018/7431285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Fall Detection Systems Using IoT and AI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Joo, J., Kim, S., &amp; Yoon, H. (2019). "AI-driven fall detection for elderly care systems."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 of Medical Systems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43(7), 179. doi:10.1007/s10916-019-1389-4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Assistants in Elderly Care:</a:t>
            </a:r>
          </a:p>
          <a:p>
            <a:pPr algn="just"/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Chung, W., Lee, Y., &amp; Kim, H. (2020). "Voice assistants for elderly individuals: A review of applications and technologies."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 of Assistive Technologies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14(3), 215-229. doi:10.1108/JAT-07-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2020-0017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573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CF286-F3A1-8C0D-2441-F16F949FA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09" y="317479"/>
            <a:ext cx="5978013" cy="1596177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  <a:endParaRPr lang="en-IN" sz="4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1DA46-C5B5-0CB6-1348-7A4A34172E7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68951" y="1691640"/>
            <a:ext cx="6876601" cy="5011564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Existing System may lack the ability to alert the    caretakers while they are not present near to the patient or elderly people. 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Existing System can’t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notify caretakers while in  emergency situations or whenever in need which leads to lack of faster response and better care towards elderly people 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Responsive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Personalization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Privacy Concerns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and Accessibility</a:t>
            </a:r>
          </a:p>
          <a:p>
            <a:pPr marL="0" indent="0" algn="just">
              <a:buNone/>
            </a:pPr>
            <a:endParaRPr lang="en-US" sz="2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79F7D3-580D-8628-3E64-34CCAB30C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1691640"/>
            <a:ext cx="3201217" cy="40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20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1422</TotalTime>
  <Words>3022</Words>
  <Application>Microsoft Office PowerPoint</Application>
  <PresentationFormat>Widescreen</PresentationFormat>
  <Paragraphs>266</Paragraphs>
  <Slides>31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Aptos</vt:lpstr>
      <vt:lpstr>Aptos Display</vt:lpstr>
      <vt:lpstr>Arial</vt:lpstr>
      <vt:lpstr>Calibri</vt:lpstr>
      <vt:lpstr>Times New Roman</vt:lpstr>
      <vt:lpstr>Wingdings</vt:lpstr>
      <vt:lpstr>Office Theme</vt:lpstr>
      <vt:lpstr>BRINDAVAN INSTITUTE OF TECHNOLOGY AND SCIENCE(BITS-KNL)</vt:lpstr>
      <vt:lpstr>CONTENTS:</vt:lpstr>
      <vt:lpstr>INTRODUCTION</vt:lpstr>
      <vt:lpstr>PowerPoint Presentation</vt:lpstr>
      <vt:lpstr>ABSTRACT </vt:lpstr>
      <vt:lpstr>PowerPoint Presentation</vt:lpstr>
      <vt:lpstr>PowerPoint Presentation</vt:lpstr>
      <vt:lpstr>PowerPoint Presentation</vt:lpstr>
      <vt:lpstr>EXISTING SYSTEM</vt:lpstr>
      <vt:lpstr>PROPOSED SYSTEM</vt:lpstr>
      <vt:lpstr>PowerPoint Presentation</vt:lpstr>
      <vt:lpstr>SOFTWARE AND HARDWARE REQUIREMENTS</vt:lpstr>
      <vt:lpstr>PROJECT ARCHITECTURE</vt:lpstr>
      <vt:lpstr>FLOW CHART</vt:lpstr>
      <vt:lpstr>UML DIAGRAM USE CASE DIAGRAM </vt:lpstr>
      <vt:lpstr>SEQUENCE DIAGRAM</vt:lpstr>
      <vt:lpstr>DATAFLOW DIAGRAM</vt:lpstr>
      <vt:lpstr>MODULES</vt:lpstr>
      <vt:lpstr>PowerPoint Presentation</vt:lpstr>
      <vt:lpstr>SAMPLE CODE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SCOPE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sadiq shaik</dc:creator>
  <cp:lastModifiedBy>sadiq shaik</cp:lastModifiedBy>
  <cp:revision>44</cp:revision>
  <dcterms:created xsi:type="dcterms:W3CDTF">2025-02-21T16:16:52Z</dcterms:created>
  <dcterms:modified xsi:type="dcterms:W3CDTF">2025-04-20T12:46:37Z</dcterms:modified>
</cp:coreProperties>
</file>

<file path=docProps/thumbnail.jpeg>
</file>